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24" r:id="rId5"/>
    <p:sldId id="319" r:id="rId6"/>
    <p:sldId id="320" r:id="rId7"/>
    <p:sldId id="325" r:id="rId8"/>
    <p:sldId id="329" r:id="rId9"/>
    <p:sldId id="330" r:id="rId10"/>
    <p:sldId id="321" r:id="rId11"/>
    <p:sldId id="323" r:id="rId12"/>
    <p:sldId id="327" r:id="rId13"/>
    <p:sldId id="328" r:id="rId14"/>
    <p:sldId id="256" r:id="rId15"/>
    <p:sldId id="318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33"/>
    <a:srgbClr val="FF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7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912C5E-5ECA-4B7C-8FF5-B46AC71EF33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50ECB3-A3F7-4337-9F98-DFD14FAD1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72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EC6874-87D3-4708-86B1-114C1FEE74C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90EF27-1900-472B-B1D5-4FBEA200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5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88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305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2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7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7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8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8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1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3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6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2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341C4-3268-4241-9C56-054F2F7015E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2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smccd.zoom.us/j/92783838274?pwd=VUdycTl3VHRiQi9qM243OFZvMFFaZz09" TargetMode="External"/><Relationship Id="rId13" Type="http://schemas.openxmlformats.org/officeDocument/2006/relationships/hyperlink" Target="https://smccd.zoom.us/j/97909904182?pwd=N1RnbGQ3Y3VjUFQyem1yZFlMTXlIdz09" TargetMode="External"/><Relationship Id="rId3" Type="http://schemas.openxmlformats.org/officeDocument/2006/relationships/hyperlink" Target="https://smccd.zoom.us/j/92103661012" TargetMode="External"/><Relationship Id="rId7" Type="http://schemas.openxmlformats.org/officeDocument/2006/relationships/hyperlink" Target="https://smccd.zoom.us/j/94805877836" TargetMode="External"/><Relationship Id="rId12" Type="http://schemas.openxmlformats.org/officeDocument/2006/relationships/hyperlink" Target="https://smccd.zoom.us/j/99720342762" TargetMode="External"/><Relationship Id="rId2" Type="http://schemas.openxmlformats.org/officeDocument/2006/relationships/hyperlink" Target="https://smccd.zoom.us/j/9946186442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mccd.zoom.us/j/91727711016" TargetMode="External"/><Relationship Id="rId11" Type="http://schemas.openxmlformats.org/officeDocument/2006/relationships/hyperlink" Target="https://smccd.zoom.us/j/94332283668" TargetMode="External"/><Relationship Id="rId5" Type="http://schemas.openxmlformats.org/officeDocument/2006/relationships/hyperlink" Target="https://smccd.zoom.us/j/98387611579" TargetMode="External"/><Relationship Id="rId10" Type="http://schemas.openxmlformats.org/officeDocument/2006/relationships/hyperlink" Target="https://smccd.zoom.us/j/98929004446" TargetMode="External"/><Relationship Id="rId4" Type="http://schemas.openxmlformats.org/officeDocument/2006/relationships/hyperlink" Target="https://smccd.zoom.us/j/97862770241" TargetMode="External"/><Relationship Id="rId9" Type="http://schemas.openxmlformats.org/officeDocument/2006/relationships/hyperlink" Target="https://smccd.zoom.us/j/92830203393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anadacollege.edu/prie/canada-collaborates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D8DEEC-4E66-4BBC-9CF6-DC4058EEE5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38941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704" y="323024"/>
            <a:ext cx="10515600" cy="5281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Keynote Speaker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16EB41-49BF-4179-B6BA-19CB8551C560}"/>
              </a:ext>
            </a:extLst>
          </p:cNvPr>
          <p:cNvSpPr/>
          <p:nvPr/>
        </p:nvSpPr>
        <p:spPr>
          <a:xfrm rot="10800000">
            <a:off x="5635326" y="3905282"/>
            <a:ext cx="4114800" cy="1472333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CF6305D-F779-4D7A-AF49-1504CB798E62}"/>
              </a:ext>
            </a:extLst>
          </p:cNvPr>
          <p:cNvSpPr txBox="1">
            <a:spLocks/>
          </p:cNvSpPr>
          <p:nvPr/>
        </p:nvSpPr>
        <p:spPr>
          <a:xfrm>
            <a:off x="6101004" y="4091215"/>
            <a:ext cx="3853217" cy="702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6633"/>
                </a:solidFill>
                <a:latin typeface="Franklin Gothic Medium" panose="020B0603020102020204" pitchFamily="34" charset="0"/>
              </a:rPr>
              <a:t>The Honorable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6633"/>
                </a:solidFill>
                <a:latin typeface="Franklin Gothic Medium" panose="020B0603020102020204" pitchFamily="34" charset="0"/>
              </a:rPr>
              <a:t>Antoinette Morris</a:t>
            </a:r>
          </a:p>
        </p:txBody>
      </p:sp>
      <p:pic>
        <p:nvPicPr>
          <p:cNvPr id="23" name="Content Placeholder 6">
            <a:extLst>
              <a:ext uri="{FF2B5EF4-FFF2-40B4-BE49-F238E27FC236}">
                <a16:creationId xmlns:a16="http://schemas.microsoft.com/office/drawing/2014/main" id="{2E97CED7-2510-4FE3-9281-353F708243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950" y="1480384"/>
            <a:ext cx="3324183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31549227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025041"/>
              </p:ext>
            </p:extLst>
          </p:nvPr>
        </p:nvGraphicFramePr>
        <p:xfrm>
          <a:off x="640227" y="67236"/>
          <a:ext cx="10730505" cy="29500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7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2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9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11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6084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9:30 am</a:t>
                      </a:r>
                      <a:r>
                        <a:rPr sz="1100" b="1" spc="-1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10:45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am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86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87960" marR="182245" algn="ctr">
                        <a:lnSpc>
                          <a:spcPct val="103299"/>
                        </a:lnSpc>
                        <a:spcBef>
                          <a:spcPts val="405"/>
                        </a:spcBef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Explore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Functionality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Microsoft  Teams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Victor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Quintanilla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53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8135" marR="308610" algn="ctr">
                        <a:lnSpc>
                          <a:spcPct val="102600"/>
                        </a:lnSpc>
                        <a:spcBef>
                          <a:spcPts val="414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Navigate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the Educational Transitions  Affected 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by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COVID-19 [CARES] 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Manuel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Pérez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6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59385" marR="149860" algn="ctr">
                        <a:lnSpc>
                          <a:spcPct val="103299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Online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Tutoring with the Learning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and 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STEM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Centers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Josue Alcaraz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&amp;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Julian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Taylor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53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5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i="1" spc="-5" dirty="0">
                          <a:latin typeface="Arial"/>
                          <a:cs typeface="Arial"/>
                        </a:rPr>
                        <a:t>Webinar link: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R="18859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u="sng" spc="-5" dirty="0">
                          <a:solidFill>
                            <a:srgbClr val="006FC0"/>
                          </a:solidFill>
                          <a:uFill>
                            <a:solidFill>
                              <a:srgbClr val="006FC0"/>
                            </a:solidFill>
                          </a:uFill>
                          <a:latin typeface="Arial"/>
                          <a:cs typeface="Arial"/>
                          <a:hlinkClick r:id="rId2"/>
                        </a:rPr>
                        <a:t>https://smccd.zoom.us/j/99461864428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693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i="1" spc="-5" dirty="0">
                          <a:latin typeface="Arial"/>
                          <a:cs typeface="Arial"/>
                        </a:rPr>
                        <a:t>Webinar link::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619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u="sng" spc="-5" dirty="0">
                          <a:solidFill>
                            <a:srgbClr val="0D70EB"/>
                          </a:solidFill>
                          <a:uFill>
                            <a:solidFill>
                              <a:srgbClr val="0D70EB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https://smccd.zoom.us/j/92103661012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779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i="1" spc="-5" dirty="0">
                          <a:latin typeface="Arial"/>
                          <a:cs typeface="Arial"/>
                        </a:rPr>
                        <a:t>Webinar link: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4191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u="sng" spc="-5" dirty="0">
                          <a:solidFill>
                            <a:srgbClr val="0D70EB"/>
                          </a:solidFill>
                          <a:uFill>
                            <a:solidFill>
                              <a:srgbClr val="0D70EB"/>
                            </a:solidFill>
                          </a:uFill>
                          <a:latin typeface="Arial"/>
                          <a:cs typeface="Arial"/>
                          <a:hlinkClick r:id="rId4"/>
                        </a:rPr>
                        <a:t>https://smccd.zoom.us/j/97862770241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6779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Break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54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0125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11:00 am</a:t>
                      </a:r>
                      <a:r>
                        <a:rPr sz="1100" b="1" spc="-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12:15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986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00AF50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100" i="1" dirty="0">
                          <a:latin typeface="Times New Roman"/>
                          <a:cs typeface="Times New Roman"/>
                        </a:rPr>
                        <a:t>Combined </a:t>
                      </a:r>
                      <a:r>
                        <a:rPr sz="1100" i="1" spc="-5" dirty="0">
                          <a:latin typeface="Times New Roman"/>
                          <a:cs typeface="Times New Roman"/>
                        </a:rPr>
                        <a:t>session from </a:t>
                      </a:r>
                      <a:r>
                        <a:rPr sz="1100" i="1" dirty="0">
                          <a:latin typeface="Times New Roman"/>
                          <a:cs typeface="Times New Roman"/>
                        </a:rPr>
                        <a:t>11:20am –</a:t>
                      </a:r>
                      <a:r>
                        <a:rPr sz="1100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i="1" dirty="0">
                          <a:latin typeface="Times New Roman"/>
                          <a:cs typeface="Times New Roman"/>
                        </a:rPr>
                        <a:t>12:50pm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62230" marR="344170">
                        <a:lnSpc>
                          <a:spcPct val="191600"/>
                        </a:lnSpc>
                        <a:spcBef>
                          <a:spcPts val="15"/>
                        </a:spcBef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Tips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Tricks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for Zoom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meetings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&amp; 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Maximize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your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Adobe Cloud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 Tools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Daman Grewal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Chris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Smith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i="1" spc="-5" dirty="0">
                          <a:latin typeface="Arial"/>
                          <a:cs typeface="Arial"/>
                        </a:rPr>
                        <a:t>Webinar link: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u="sng" spc="-5" dirty="0">
                          <a:solidFill>
                            <a:srgbClr val="006FC0"/>
                          </a:solidFill>
                          <a:uFill>
                            <a:solidFill>
                              <a:srgbClr val="006FC0"/>
                            </a:solidFill>
                          </a:uFill>
                          <a:latin typeface="Arial"/>
                          <a:cs typeface="Arial"/>
                          <a:hlinkClick r:id="rId5"/>
                        </a:rPr>
                        <a:t>https://smccd.zoom.us/j/98387611579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87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 marR="83185" indent="-1270" algn="ctr">
                        <a:lnSpc>
                          <a:spcPct val="95200"/>
                        </a:lnSpc>
                        <a:spcBef>
                          <a:spcPts val="515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Supporting Your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Asian/Asian American  Students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Colleagues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During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COVID-19 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Chili Montian, Mary Ho,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Michiko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Kealoha,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and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577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Program Review</a:t>
                      </a:r>
                      <a:r>
                        <a:rPr sz="11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Update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Alex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Claxton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&amp;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Allison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Hughes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42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79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00AF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Pisith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Keo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180"/>
                        </a:lnSpc>
                        <a:spcBef>
                          <a:spcPts val="165"/>
                        </a:spcBef>
                      </a:pPr>
                      <a:r>
                        <a:rPr sz="1100" i="1" spc="-5" dirty="0">
                          <a:latin typeface="Arial"/>
                          <a:cs typeface="Arial"/>
                        </a:rPr>
                        <a:t>Webinar link: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84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49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00AF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220"/>
                        </a:lnSpc>
                      </a:pPr>
                      <a:r>
                        <a:rPr sz="1100" u="sng" spc="-5" dirty="0">
                          <a:solidFill>
                            <a:srgbClr val="0D70EB"/>
                          </a:solidFill>
                          <a:uFill>
                            <a:solidFill>
                              <a:srgbClr val="0D70EB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https://smccd.zoom.us/j/91727711016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49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00AF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110"/>
                        </a:lnSpc>
                      </a:pPr>
                      <a:r>
                        <a:rPr sz="1100" i="1" spc="-5" dirty="0">
                          <a:latin typeface="Arial"/>
                          <a:cs typeface="Arial"/>
                        </a:rPr>
                        <a:t>Webinar link: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3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1285"/>
                        </a:lnSpc>
                      </a:pPr>
                      <a:r>
                        <a:rPr sz="1100" u="sng" spc="-5" dirty="0">
                          <a:solidFill>
                            <a:srgbClr val="0D70EB"/>
                          </a:solidFill>
                          <a:uFill>
                            <a:solidFill>
                              <a:srgbClr val="0D70EB"/>
                            </a:solidFill>
                          </a:uFill>
                          <a:latin typeface="Arial"/>
                          <a:cs typeface="Arial"/>
                          <a:hlinkClick r:id="rId7"/>
                        </a:rPr>
                        <a:t>https://smccd.zoom.us/j/94805877836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A2844FC-E7B5-425D-901D-D1A1857BCE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777441"/>
              </p:ext>
            </p:extLst>
          </p:nvPr>
        </p:nvGraphicFramePr>
        <p:xfrm>
          <a:off x="640229" y="3025590"/>
          <a:ext cx="10730504" cy="37333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7542">
                  <a:extLst>
                    <a:ext uri="{9D8B030D-6E8A-4147-A177-3AD203B41FA5}">
                      <a16:colId xmlns:a16="http://schemas.microsoft.com/office/drawing/2014/main" val="3065829110"/>
                    </a:ext>
                  </a:extLst>
                </a:gridCol>
                <a:gridCol w="3145819">
                  <a:extLst>
                    <a:ext uri="{9D8B030D-6E8A-4147-A177-3AD203B41FA5}">
                      <a16:colId xmlns:a16="http://schemas.microsoft.com/office/drawing/2014/main" val="3912668299"/>
                    </a:ext>
                  </a:extLst>
                </a:gridCol>
                <a:gridCol w="3368809">
                  <a:extLst>
                    <a:ext uri="{9D8B030D-6E8A-4147-A177-3AD203B41FA5}">
                      <a16:colId xmlns:a16="http://schemas.microsoft.com/office/drawing/2014/main" val="3727769043"/>
                    </a:ext>
                  </a:extLst>
                </a:gridCol>
                <a:gridCol w="3138334">
                  <a:extLst>
                    <a:ext uri="{9D8B030D-6E8A-4147-A177-3AD203B41FA5}">
                      <a16:colId xmlns:a16="http://schemas.microsoft.com/office/drawing/2014/main" val="1537370741"/>
                    </a:ext>
                  </a:extLst>
                </a:gridCol>
              </a:tblGrid>
              <a:tr h="336286">
                <a:tc>
                  <a:txBody>
                    <a:bodyPr/>
                    <a:lstStyle/>
                    <a:p>
                      <a:pPr marL="62230">
                        <a:lnSpc>
                          <a:spcPts val="1410"/>
                        </a:lnSpc>
                        <a:spcBef>
                          <a:spcPts val="459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12:15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pm–</a:t>
                      </a:r>
                      <a:endParaRPr sz="1100" b="1" dirty="0">
                        <a:latin typeface="Times New Roman"/>
                        <a:cs typeface="Times New Roman"/>
                      </a:endParaRPr>
                    </a:p>
                    <a:p>
                      <a:pPr marL="62230">
                        <a:lnSpc>
                          <a:spcPts val="141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12:30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pm</a:t>
                      </a:r>
                      <a:endParaRPr sz="11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154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Break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54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20582576"/>
                  </a:ext>
                </a:extLst>
              </a:tr>
              <a:tr h="474789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12:30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pm</a:t>
                      </a:r>
                      <a:r>
                        <a:rPr sz="1100" b="1" spc="-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1:45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pm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986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00AF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65735" marR="150495" algn="ctr">
                        <a:lnSpc>
                          <a:spcPct val="103800"/>
                        </a:lnSpc>
                        <a:spcBef>
                          <a:spcPts val="40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Continued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Discussion: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an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Anti-Racism 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Framework and 2020-21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Strategic 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Priorities for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Cañada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College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Karen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Engel &amp; Manuel</a:t>
                      </a:r>
                      <a:r>
                        <a:rPr sz="11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Pérez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62230" marR="85725">
                        <a:lnSpc>
                          <a:spcPct val="102699"/>
                        </a:lnSpc>
                      </a:pPr>
                      <a:r>
                        <a:rPr sz="1100" u="sng" spc="-5" dirty="0">
                          <a:solidFill>
                            <a:srgbClr val="0D70EB"/>
                          </a:solidFill>
                          <a:uFill>
                            <a:solidFill>
                              <a:srgbClr val="0D70EB"/>
                            </a:solidFill>
                          </a:uFill>
                          <a:latin typeface="Arial"/>
                          <a:cs typeface="Arial"/>
                          <a:hlinkClick r:id="rId8"/>
                        </a:rPr>
                        <a:t>https://smccd.zoom.us/j/92783838274?pwd= </a:t>
                      </a:r>
                      <a:r>
                        <a:rPr sz="1100" spc="-5" dirty="0">
                          <a:solidFill>
                            <a:srgbClr val="0D70E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u="sng" spc="-5" dirty="0">
                          <a:solidFill>
                            <a:srgbClr val="0D70EB"/>
                          </a:solidFill>
                          <a:uFill>
                            <a:solidFill>
                              <a:srgbClr val="0D70EB"/>
                            </a:solidFill>
                          </a:uFill>
                          <a:latin typeface="Arial"/>
                          <a:cs typeface="Arial"/>
                          <a:hlinkClick r:id="rId8"/>
                        </a:rPr>
                        <a:t>VUdycTl3VHRiQi9qM243OFZvMFFaZz09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482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735" marR="146685" algn="ctr">
                        <a:lnSpc>
                          <a:spcPct val="103200"/>
                        </a:lnSpc>
                        <a:spcBef>
                          <a:spcPts val="405"/>
                        </a:spcBef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Assessment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Training and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Drop-in Support 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(includes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Canvas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sz="11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TracDat)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Jessica Kaven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&amp;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Allison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Hughes</a:t>
                      </a:r>
                    </a:p>
                  </a:txBody>
                  <a:tcPr marL="0" marR="0" marT="45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12750" marR="394335" algn="ctr">
                        <a:lnSpc>
                          <a:spcPct val="1032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Faculty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Evaluation</a:t>
                      </a:r>
                      <a:r>
                        <a:rPr sz="11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Procedures  Orientation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Elizabeth Terzakis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5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02607927"/>
                  </a:ext>
                </a:extLst>
              </a:tr>
              <a:tr h="10516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100" i="1" spc="-5" dirty="0">
                          <a:latin typeface="Arial"/>
                          <a:cs typeface="Arial"/>
                        </a:rPr>
                        <a:t>Webinar link: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016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u="sng" spc="-5" dirty="0">
                          <a:solidFill>
                            <a:srgbClr val="0D70EB"/>
                          </a:solidFill>
                          <a:uFill>
                            <a:solidFill>
                              <a:srgbClr val="0D70EB"/>
                            </a:solidFill>
                          </a:uFill>
                          <a:latin typeface="Arial"/>
                          <a:cs typeface="Arial"/>
                          <a:hlinkClick r:id="rId9"/>
                        </a:rPr>
                        <a:t>https://smccd.zoom.us/j/92830203393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451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i="1" spc="-5" dirty="0">
                          <a:latin typeface="Arial"/>
                          <a:cs typeface="Arial"/>
                        </a:rPr>
                        <a:t>Webinar </a:t>
                      </a:r>
                      <a:r>
                        <a:rPr sz="1100" i="1" dirty="0">
                          <a:latin typeface="Arial"/>
                          <a:cs typeface="Arial"/>
                        </a:rPr>
                        <a:t>link: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u="sng" spc="-5" dirty="0">
                          <a:solidFill>
                            <a:srgbClr val="0D70EB"/>
                          </a:solidFill>
                          <a:uFill>
                            <a:solidFill>
                              <a:srgbClr val="0D70EB"/>
                            </a:solidFill>
                          </a:uFill>
                          <a:latin typeface="Arial"/>
                          <a:cs typeface="Arial"/>
                          <a:hlinkClick r:id="rId10"/>
                        </a:rPr>
                        <a:t>https://smccd.zoom.us/j/98929004446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7395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981040"/>
                  </a:ext>
                </a:extLst>
              </a:tr>
              <a:tr h="386984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1:45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pm</a:t>
                      </a:r>
                      <a:r>
                        <a:rPr sz="11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2:15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pm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554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Break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554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24055700"/>
                  </a:ext>
                </a:extLst>
              </a:tr>
              <a:tr h="456443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2:15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pm</a:t>
                      </a:r>
                      <a:r>
                        <a:rPr sz="11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3:30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986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28511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Distance Education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Addendums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3210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Candice Nance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&amp;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Nick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DeMello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986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22885" marR="228600" algn="ctr">
                        <a:lnSpc>
                          <a:spcPct val="103600"/>
                        </a:lnSpc>
                        <a:spcBef>
                          <a:spcPts val="395"/>
                        </a:spcBef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District-wide speaker: Dimensions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of  Gender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R="5080" algn="ctr">
                        <a:lnSpc>
                          <a:spcPts val="1375"/>
                        </a:lnSpc>
                        <a:spcBef>
                          <a:spcPts val="1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Joel Baum, Gender</a:t>
                      </a:r>
                      <a:r>
                        <a:rPr sz="11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Spectrum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26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3"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Stress Management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&amp;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Tai</a:t>
                      </a:r>
                      <a:r>
                        <a:rPr sz="11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Chi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444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Marina</a:t>
                      </a:r>
                      <a:r>
                        <a:rPr sz="11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Noel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i="1" spc="-5" dirty="0">
                          <a:latin typeface="Arial"/>
                          <a:cs typeface="Arial"/>
                        </a:rPr>
                        <a:t>Webinar</a:t>
                      </a:r>
                      <a:r>
                        <a:rPr sz="1100" i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-5" dirty="0">
                          <a:latin typeface="Arial"/>
                          <a:cs typeface="Arial"/>
                        </a:rPr>
                        <a:t>link: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R="22161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u="sng" spc="-5" dirty="0">
                          <a:solidFill>
                            <a:srgbClr val="3D8DEE"/>
                          </a:solidFill>
                          <a:uFill>
                            <a:solidFill>
                              <a:srgbClr val="3D8DEE"/>
                            </a:solidFill>
                          </a:uFill>
                          <a:latin typeface="Arial"/>
                          <a:cs typeface="Arial"/>
                          <a:hlinkClick r:id="rId11"/>
                        </a:rPr>
                        <a:t>https://smccd.zoom.us/j/94332283668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986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1866024"/>
                  </a:ext>
                </a:extLst>
              </a:tr>
              <a:tr h="6374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</a:pPr>
                      <a:r>
                        <a:rPr sz="1100" i="1" spc="-5" dirty="0">
                          <a:latin typeface="Arial"/>
                          <a:cs typeface="Arial"/>
                        </a:rPr>
                        <a:t>Webinar link: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84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u="sng" spc="-5" dirty="0">
                          <a:solidFill>
                            <a:srgbClr val="0D70EB"/>
                          </a:solidFill>
                          <a:uFill>
                            <a:solidFill>
                              <a:srgbClr val="0D70EB"/>
                            </a:solidFill>
                          </a:uFill>
                          <a:latin typeface="Arial"/>
                          <a:cs typeface="Arial"/>
                          <a:hlinkClick r:id="rId12"/>
                        </a:rPr>
                        <a:t>https://smccd.zoom.us/j/99720342762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465" marR="47625" indent="5080" algn="ctr">
                        <a:lnSpc>
                          <a:spcPct val="104099"/>
                        </a:lnSpc>
                        <a:spcBef>
                          <a:spcPts val="800"/>
                        </a:spcBef>
                      </a:pPr>
                      <a:r>
                        <a:rPr sz="1100" i="1" spc="-5" dirty="0">
                          <a:latin typeface="Arial"/>
                          <a:cs typeface="Arial"/>
                        </a:rPr>
                        <a:t>Webinar link:          </a:t>
                      </a:r>
                      <a:r>
                        <a:rPr sz="1100" u="sng" spc="-5" dirty="0">
                          <a:solidFill>
                            <a:srgbClr val="006FC0"/>
                          </a:solidFill>
                          <a:uFill>
                            <a:solidFill>
                              <a:srgbClr val="006FC0"/>
                            </a:solidFill>
                          </a:uFill>
                          <a:latin typeface="Arial"/>
                          <a:cs typeface="Arial"/>
                          <a:hlinkClick r:id="rId13"/>
                        </a:rPr>
                        <a:t>https://smccd.zoom.us/j/97909904182?pwd= </a:t>
                      </a:r>
                      <a:r>
                        <a:rPr sz="1100" spc="-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u="sng" spc="-5" dirty="0">
                          <a:solidFill>
                            <a:srgbClr val="006FC0"/>
                          </a:solidFill>
                          <a:uFill>
                            <a:solidFill>
                              <a:srgbClr val="006FC0"/>
                            </a:solidFill>
                          </a:uFill>
                          <a:latin typeface="Arial"/>
                          <a:cs typeface="Arial"/>
                          <a:hlinkClick r:id="rId13"/>
                        </a:rPr>
                        <a:t>N1RnbGQ3Y3VjUFQyem1yZFlMTXlIdz09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964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65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947668"/>
                  </a:ext>
                </a:extLst>
              </a:tr>
              <a:tr h="2305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2909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i="1" spc="-5" dirty="0">
                          <a:latin typeface="Times New Roman"/>
                          <a:cs typeface="Times New Roman"/>
                        </a:rPr>
                        <a:t>This session </a:t>
                      </a:r>
                      <a:r>
                        <a:rPr sz="1100" i="1" dirty="0">
                          <a:latin typeface="Times New Roman"/>
                          <a:cs typeface="Times New Roman"/>
                        </a:rPr>
                        <a:t>is 2:15pm –</a:t>
                      </a:r>
                      <a:r>
                        <a:rPr sz="1100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i="1" dirty="0">
                          <a:latin typeface="Times New Roman"/>
                          <a:cs typeface="Times New Roman"/>
                        </a:rPr>
                        <a:t>3:45pm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585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65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94425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0842" y="5019620"/>
            <a:ext cx="11252199" cy="953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latin typeface="Garamond" panose="02020404030301010803" pitchFamily="18" charset="0"/>
              </a:rPr>
              <a:t>Flex Day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845" y="751552"/>
            <a:ext cx="8018193" cy="36013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FA1314-8F33-4955-BE2C-917B786340CE}"/>
              </a:ext>
            </a:extLst>
          </p:cNvPr>
          <p:cNvSpPr/>
          <p:nvPr/>
        </p:nvSpPr>
        <p:spPr>
          <a:xfrm rot="5400000">
            <a:off x="-3086129" y="3081031"/>
            <a:ext cx="6863099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8C3CA36-8AC6-47B4-9365-B3EC4FBFB9A1}"/>
              </a:ext>
            </a:extLst>
          </p:cNvPr>
          <p:cNvSpPr/>
          <p:nvPr/>
        </p:nvSpPr>
        <p:spPr>
          <a:xfrm rot="16200000" flipH="1">
            <a:off x="-548626" y="539379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1604386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68420B0-056F-4AF9-A981-CF35673B7397}"/>
              </a:ext>
            </a:extLst>
          </p:cNvPr>
          <p:cNvSpPr/>
          <p:nvPr/>
        </p:nvSpPr>
        <p:spPr>
          <a:xfrm rot="10800000">
            <a:off x="5635326" y="3905282"/>
            <a:ext cx="4473874" cy="605367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3704" y="298960"/>
            <a:ext cx="10515600" cy="5281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President’s Welcome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E309508-96F4-4FD8-975B-7940E5B41E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70"/>
          <a:stretch/>
        </p:blipFill>
        <p:spPr>
          <a:xfrm>
            <a:off x="2353259" y="1484719"/>
            <a:ext cx="3502781" cy="4357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706A127-5D94-4F71-B4B9-A46D6E6F1079}"/>
              </a:ext>
            </a:extLst>
          </p:cNvPr>
          <p:cNvSpPr txBox="1">
            <a:spLocks/>
          </p:cNvSpPr>
          <p:nvPr/>
        </p:nvSpPr>
        <p:spPr>
          <a:xfrm>
            <a:off x="6314364" y="3961675"/>
            <a:ext cx="3853217" cy="702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6633"/>
                </a:solidFill>
                <a:latin typeface="Franklin Gothic Medium" panose="020B0603020102020204" pitchFamily="34" charset="0"/>
              </a:rPr>
              <a:t>Dr. Jamillah Moore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314364" y="4732607"/>
            <a:ext cx="5510783" cy="162725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6633"/>
                </a:solidFill>
                <a:latin typeface="Adobe Garamond Pro" panose="02020502060506020403" pitchFamily="18" charset="0"/>
              </a:rPr>
              <a:t>College President</a:t>
            </a:r>
          </a:p>
        </p:txBody>
      </p:sp>
    </p:spTree>
    <p:extLst>
      <p:ext uri="{BB962C8B-B14F-4D97-AF65-F5344CB8AC3E}">
        <p14:creationId xmlns:p14="http://schemas.microsoft.com/office/powerpoint/2010/main" val="387870128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33704" y="323024"/>
            <a:ext cx="10515600" cy="528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Welcome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944386" y="2953156"/>
            <a:ext cx="4196548" cy="162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006633"/>
                </a:solidFill>
                <a:latin typeface="Adobe Garamond Pro" panose="02020502060506020403" pitchFamily="18" charset="0"/>
              </a:rPr>
              <a:t>Academic Senate President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706A127-5D94-4F71-B4B9-A46D6E6F1079}"/>
              </a:ext>
            </a:extLst>
          </p:cNvPr>
          <p:cNvSpPr txBox="1">
            <a:spLocks/>
          </p:cNvSpPr>
          <p:nvPr/>
        </p:nvSpPr>
        <p:spPr>
          <a:xfrm>
            <a:off x="3498669" y="2434027"/>
            <a:ext cx="5087981" cy="519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6633"/>
                </a:solidFill>
                <a:latin typeface="Franklin Gothic Medium" panose="020B0603020102020204" pitchFamily="34" charset="0"/>
              </a:rPr>
              <a:t>Diana Tedone-Goldstone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6630EC7-0B4B-4E44-9526-173DCC1378BB}"/>
              </a:ext>
            </a:extLst>
          </p:cNvPr>
          <p:cNvSpPr txBox="1">
            <a:spLocks/>
          </p:cNvSpPr>
          <p:nvPr/>
        </p:nvSpPr>
        <p:spPr>
          <a:xfrm>
            <a:off x="3944386" y="4697228"/>
            <a:ext cx="4196548" cy="162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006633"/>
                </a:solidFill>
                <a:latin typeface="Adobe Garamond Pro" panose="02020502060506020403" pitchFamily="18" charset="0"/>
              </a:rPr>
              <a:t>Classified Senate President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ED06B40-C600-43E1-BF9C-901354AD8C82}"/>
              </a:ext>
            </a:extLst>
          </p:cNvPr>
          <p:cNvSpPr txBox="1">
            <a:spLocks/>
          </p:cNvSpPr>
          <p:nvPr/>
        </p:nvSpPr>
        <p:spPr>
          <a:xfrm>
            <a:off x="3498669" y="4178099"/>
            <a:ext cx="5087981" cy="519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6633"/>
                </a:solidFill>
                <a:latin typeface="Franklin Gothic Medium" panose="020B0603020102020204" pitchFamily="34" charset="0"/>
              </a:rPr>
              <a:t>Jeanne Stalker</a:t>
            </a:r>
          </a:p>
        </p:txBody>
      </p:sp>
    </p:spTree>
    <p:extLst>
      <p:ext uri="{BB962C8B-B14F-4D97-AF65-F5344CB8AC3E}">
        <p14:creationId xmlns:p14="http://schemas.microsoft.com/office/powerpoint/2010/main" val="1278524585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704" y="323024"/>
            <a:ext cx="10515600" cy="5281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Welcome New Faculty &amp; Staff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0AFB8C-5EFC-46C3-80EB-E130B6C0F852}"/>
              </a:ext>
            </a:extLst>
          </p:cNvPr>
          <p:cNvSpPr/>
          <p:nvPr/>
        </p:nvSpPr>
        <p:spPr>
          <a:xfrm>
            <a:off x="366852" y="1464615"/>
            <a:ext cx="6058532" cy="4757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600" b="1" dirty="0" err="1">
                <a:latin typeface="Garamond" panose="02020404030301010803" pitchFamily="18" charset="0"/>
              </a:rPr>
              <a:t>Aricka</a:t>
            </a:r>
            <a:r>
              <a:rPr lang="en-US" sz="1600" b="1" dirty="0">
                <a:latin typeface="Garamond" panose="02020404030301010803" pitchFamily="18" charset="0"/>
              </a:rPr>
              <a:t> Bueno - </a:t>
            </a:r>
            <a:r>
              <a:rPr lang="en-US" sz="1600" dirty="0">
                <a:latin typeface="Garamond" panose="02020404030301010803" pitchFamily="18" charset="0"/>
              </a:rPr>
              <a:t>Counselor-CWA, Humanities</a:t>
            </a:r>
          </a:p>
          <a:p>
            <a:pPr>
              <a:lnSpc>
                <a:spcPts val="2600"/>
              </a:lnSpc>
            </a:pPr>
            <a:r>
              <a:rPr lang="en-US" sz="1600" b="1" dirty="0">
                <a:latin typeface="Garamond" panose="02020404030301010803" pitchFamily="18" charset="0"/>
              </a:rPr>
              <a:t>Mahitha Rao - </a:t>
            </a:r>
            <a:r>
              <a:rPr lang="en-US" sz="1600" dirty="0">
                <a:latin typeface="Garamond" panose="02020404030301010803" pitchFamily="18" charset="0"/>
              </a:rPr>
              <a:t>Retention Specialist, Student Services</a:t>
            </a:r>
          </a:p>
          <a:p>
            <a:pPr>
              <a:lnSpc>
                <a:spcPts val="2600"/>
              </a:lnSpc>
            </a:pPr>
            <a:r>
              <a:rPr lang="en-US" sz="1600" b="1" dirty="0">
                <a:latin typeface="Garamond" panose="02020404030301010803" pitchFamily="18" charset="0"/>
              </a:rPr>
              <a:t>Ramakrishnan Kalyanaraman - </a:t>
            </a:r>
            <a:r>
              <a:rPr lang="en-US" sz="1600" dirty="0">
                <a:latin typeface="Garamond" panose="02020404030301010803" pitchFamily="18" charset="0"/>
              </a:rPr>
              <a:t>Science Instructor, </a:t>
            </a:r>
            <a:br>
              <a:rPr lang="en-US" sz="1600" dirty="0">
                <a:latin typeface="Garamond" panose="02020404030301010803" pitchFamily="18" charset="0"/>
              </a:rPr>
            </a:br>
            <a:r>
              <a:rPr lang="en-US" sz="1600" dirty="0">
                <a:latin typeface="Garamond" panose="02020404030301010803" pitchFamily="18" charset="0"/>
              </a:rPr>
              <a:t>    Science &amp; Technology</a:t>
            </a:r>
          </a:p>
          <a:p>
            <a:pPr>
              <a:lnSpc>
                <a:spcPts val="2600"/>
              </a:lnSpc>
            </a:pPr>
            <a:r>
              <a:rPr lang="en-US" sz="1600" b="1" dirty="0">
                <a:latin typeface="Garamond" panose="02020404030301010803" pitchFamily="18" charset="0"/>
              </a:rPr>
              <a:t>Matais Pouncil - </a:t>
            </a:r>
            <a:r>
              <a:rPr lang="en-US" sz="1600" dirty="0">
                <a:latin typeface="Garamond" panose="02020404030301010803" pitchFamily="18" charset="0"/>
              </a:rPr>
              <a:t>Interim Dean of Enrollment Services, Student Services</a:t>
            </a:r>
          </a:p>
          <a:p>
            <a:pPr>
              <a:lnSpc>
                <a:spcPts val="2600"/>
              </a:lnSpc>
            </a:pPr>
            <a:r>
              <a:rPr lang="en-US" sz="1600" b="1" dirty="0">
                <a:latin typeface="Garamond" panose="02020404030301010803" pitchFamily="18" charset="0"/>
              </a:rPr>
              <a:t>Linda Bertellotti - </a:t>
            </a:r>
            <a:r>
              <a:rPr lang="en-US" sz="1600" dirty="0">
                <a:latin typeface="Garamond" panose="02020404030301010803" pitchFamily="18" charset="0"/>
              </a:rPr>
              <a:t>Executive Assistant, President’s Office</a:t>
            </a:r>
          </a:p>
          <a:p>
            <a:pPr>
              <a:lnSpc>
                <a:spcPts val="2600"/>
              </a:lnSpc>
            </a:pPr>
            <a:r>
              <a:rPr lang="en-US" sz="1600" b="1" dirty="0">
                <a:latin typeface="Garamond" panose="02020404030301010803" pitchFamily="18" charset="0"/>
              </a:rPr>
              <a:t>Celia Arceo - </a:t>
            </a:r>
            <a:r>
              <a:rPr lang="en-US" sz="1600" dirty="0">
                <a:latin typeface="Garamond" panose="02020404030301010803" pitchFamily="18" charset="0"/>
              </a:rPr>
              <a:t>Financial Aid Technician, Enrollment Services</a:t>
            </a:r>
          </a:p>
          <a:p>
            <a:pPr>
              <a:lnSpc>
                <a:spcPts val="2600"/>
              </a:lnSpc>
            </a:pPr>
            <a:r>
              <a:rPr lang="en-US" sz="1600" b="1" dirty="0">
                <a:latin typeface="Garamond" panose="02020404030301010803" pitchFamily="18" charset="0"/>
              </a:rPr>
              <a:t>Janette Linares - </a:t>
            </a:r>
            <a:r>
              <a:rPr lang="en-US" sz="1600" dirty="0">
                <a:latin typeface="Garamond" panose="02020404030301010803" pitchFamily="18" charset="0"/>
              </a:rPr>
              <a:t>Temporary Promise Counselor, Student Services</a:t>
            </a:r>
          </a:p>
          <a:p>
            <a:pPr>
              <a:lnSpc>
                <a:spcPts val="2600"/>
              </a:lnSpc>
            </a:pPr>
            <a:r>
              <a:rPr lang="en-US" sz="1600" b="1" dirty="0">
                <a:latin typeface="Garamond" panose="02020404030301010803" pitchFamily="18" charset="0"/>
              </a:rPr>
              <a:t>Hyla Lacefield - </a:t>
            </a:r>
            <a:r>
              <a:rPr lang="en-US" sz="1600" dirty="0">
                <a:latin typeface="Garamond" panose="02020404030301010803" pitchFamily="18" charset="0"/>
              </a:rPr>
              <a:t>Interim Dean of Business, Design, &amp; Workforce, </a:t>
            </a:r>
            <a:br>
              <a:rPr lang="en-US" sz="1600" dirty="0">
                <a:latin typeface="Garamond" panose="02020404030301010803" pitchFamily="18" charset="0"/>
              </a:rPr>
            </a:br>
            <a:r>
              <a:rPr lang="en-US" sz="1600" dirty="0">
                <a:latin typeface="Garamond" panose="02020404030301010803" pitchFamily="18" charset="0"/>
              </a:rPr>
              <a:t>    Office of Instruction</a:t>
            </a:r>
          </a:p>
          <a:p>
            <a:pPr>
              <a:lnSpc>
                <a:spcPts val="2600"/>
              </a:lnSpc>
            </a:pPr>
            <a:r>
              <a:rPr lang="en-US" sz="1600" b="1" dirty="0">
                <a:latin typeface="Garamond" panose="02020404030301010803" pitchFamily="18" charset="0"/>
              </a:rPr>
              <a:t>Ameer Thompson - </a:t>
            </a:r>
            <a:r>
              <a:rPr lang="en-US" sz="1600" dirty="0">
                <a:latin typeface="Garamond" panose="02020404030301010803" pitchFamily="18" charset="0"/>
              </a:rPr>
              <a:t>Dean of Science and Technology, </a:t>
            </a:r>
            <a:br>
              <a:rPr lang="en-US" sz="1600" dirty="0">
                <a:latin typeface="Garamond" panose="02020404030301010803" pitchFamily="18" charset="0"/>
              </a:rPr>
            </a:br>
            <a:r>
              <a:rPr lang="en-US" sz="1600" dirty="0">
                <a:latin typeface="Garamond" panose="02020404030301010803" pitchFamily="18" charset="0"/>
              </a:rPr>
              <a:t>    Office of Instruction</a:t>
            </a:r>
          </a:p>
          <a:p>
            <a:pPr>
              <a:lnSpc>
                <a:spcPts val="2600"/>
              </a:lnSpc>
            </a:pPr>
            <a:endParaRPr lang="en-US" sz="1600" dirty="0"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Garamond" panose="02020404030301010803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A2D679-4E3B-420C-8747-1E264C35590C}"/>
              </a:ext>
            </a:extLst>
          </p:cNvPr>
          <p:cNvSpPr/>
          <p:nvPr/>
        </p:nvSpPr>
        <p:spPr>
          <a:xfrm>
            <a:off x="6576662" y="1365484"/>
            <a:ext cx="5615338" cy="4956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600" b="1" dirty="0">
                <a:latin typeface="Garamond" panose="02020404030301010803" pitchFamily="18" charset="0"/>
              </a:rPr>
              <a:t>Esha Pillay - </a:t>
            </a:r>
            <a:r>
              <a:rPr lang="en-US" sz="1600" dirty="0">
                <a:latin typeface="Garamond" panose="02020404030301010803" pitchFamily="18" charset="0"/>
              </a:rPr>
              <a:t>Instructional Aide-CWA, Humanities</a:t>
            </a:r>
          </a:p>
          <a:p>
            <a:pPr>
              <a:lnSpc>
                <a:spcPts val="2600"/>
              </a:lnSpc>
            </a:pPr>
            <a:r>
              <a:rPr lang="en-US" sz="1600" b="1" dirty="0">
                <a:latin typeface="Garamond" panose="02020404030301010803" pitchFamily="18" charset="0"/>
              </a:rPr>
              <a:t>Joel Sanchez Cortez - </a:t>
            </a:r>
            <a:r>
              <a:rPr lang="en-US" sz="1600" dirty="0">
                <a:latin typeface="Garamond" panose="02020404030301010803" pitchFamily="18" charset="0"/>
              </a:rPr>
              <a:t>Instructional Aide-CWA, Humanities</a:t>
            </a:r>
          </a:p>
          <a:p>
            <a:pPr>
              <a:lnSpc>
                <a:spcPts val="2600"/>
              </a:lnSpc>
            </a:pPr>
            <a:r>
              <a:rPr lang="en-US" sz="1600" b="1" dirty="0">
                <a:latin typeface="Garamond" panose="02020404030301010803" pitchFamily="18" charset="0"/>
              </a:rPr>
              <a:t>Autumn McMahon - </a:t>
            </a:r>
            <a:r>
              <a:rPr lang="en-US" sz="1600" dirty="0">
                <a:latin typeface="Garamond" panose="02020404030301010803" pitchFamily="18" charset="0"/>
              </a:rPr>
              <a:t>Retention Specialist, Humanities</a:t>
            </a:r>
          </a:p>
          <a:p>
            <a:pPr>
              <a:lnSpc>
                <a:spcPts val="2600"/>
              </a:lnSpc>
            </a:pPr>
            <a:r>
              <a:rPr lang="en-US" sz="1600" b="1" dirty="0">
                <a:latin typeface="Garamond" panose="02020404030301010803" pitchFamily="18" charset="0"/>
              </a:rPr>
              <a:t>Ariackna Soler - </a:t>
            </a:r>
            <a:r>
              <a:rPr lang="en-US" sz="1600" dirty="0">
                <a:latin typeface="Garamond" panose="02020404030301010803" pitchFamily="18" charset="0"/>
              </a:rPr>
              <a:t>Financial Aid Director, Financial Aid</a:t>
            </a:r>
          </a:p>
          <a:p>
            <a:pPr>
              <a:lnSpc>
                <a:spcPts val="2600"/>
              </a:lnSpc>
            </a:pPr>
            <a:r>
              <a:rPr lang="en-US" sz="1600" b="1" dirty="0">
                <a:latin typeface="Garamond" panose="02020404030301010803" pitchFamily="18" charset="0"/>
              </a:rPr>
              <a:t>Mayra Arellano - </a:t>
            </a:r>
            <a:r>
              <a:rPr lang="en-US" sz="1600" dirty="0">
                <a:latin typeface="Garamond" panose="02020404030301010803" pitchFamily="18" charset="0"/>
              </a:rPr>
              <a:t>Director of High School Transitions,  </a:t>
            </a:r>
            <a:br>
              <a:rPr lang="en-US" sz="1600" dirty="0">
                <a:latin typeface="Garamond" panose="02020404030301010803" pitchFamily="18" charset="0"/>
              </a:rPr>
            </a:br>
            <a:r>
              <a:rPr lang="en-US" sz="1600" dirty="0">
                <a:latin typeface="Garamond" panose="02020404030301010803" pitchFamily="18" charset="0"/>
              </a:rPr>
              <a:t>    Student Services</a:t>
            </a:r>
          </a:p>
          <a:p>
            <a:pPr>
              <a:lnSpc>
                <a:spcPts val="2600"/>
              </a:lnSpc>
            </a:pPr>
            <a:r>
              <a:rPr lang="en-US" sz="1600" b="1" dirty="0">
                <a:latin typeface="Garamond" panose="02020404030301010803" pitchFamily="18" charset="0"/>
              </a:rPr>
              <a:t>Bettina Lee - </a:t>
            </a:r>
            <a:r>
              <a:rPr lang="en-US" sz="1600" dirty="0">
                <a:latin typeface="Garamond" panose="02020404030301010803" pitchFamily="18" charset="0"/>
              </a:rPr>
              <a:t>Director of DRC, DRC Department</a:t>
            </a:r>
          </a:p>
          <a:p>
            <a:pPr>
              <a:lnSpc>
                <a:spcPts val="2600"/>
              </a:lnSpc>
            </a:pPr>
            <a:r>
              <a:rPr lang="en-US" sz="1600" b="1" dirty="0">
                <a:latin typeface="Garamond" panose="02020404030301010803" pitchFamily="18" charset="0"/>
              </a:rPr>
              <a:t>Kiran Malavade - </a:t>
            </a:r>
            <a:r>
              <a:rPr lang="en-US" sz="1600" dirty="0">
                <a:latin typeface="Garamond" panose="02020404030301010803" pitchFamily="18" charset="0"/>
              </a:rPr>
              <a:t>Humanities Instructor, Humanities</a:t>
            </a:r>
          </a:p>
          <a:p>
            <a:pPr>
              <a:lnSpc>
                <a:spcPts val="2600"/>
              </a:lnSpc>
            </a:pPr>
            <a:r>
              <a:rPr lang="en-US" sz="1600" b="1" dirty="0">
                <a:latin typeface="Garamond" panose="02020404030301010803" pitchFamily="18" charset="0"/>
              </a:rPr>
              <a:t>Jose Zelaya - </a:t>
            </a:r>
            <a:r>
              <a:rPr lang="en-US" sz="1600" dirty="0">
                <a:latin typeface="Garamond" panose="02020404030301010803" pitchFamily="18" charset="0"/>
              </a:rPr>
              <a:t>Project Director, Humanities</a:t>
            </a:r>
          </a:p>
          <a:p>
            <a:pPr>
              <a:lnSpc>
                <a:spcPts val="2600"/>
              </a:lnSpc>
            </a:pPr>
            <a:r>
              <a:rPr lang="en-US" sz="1600" b="1" dirty="0">
                <a:latin typeface="Garamond" panose="02020404030301010803" pitchFamily="18" charset="0"/>
              </a:rPr>
              <a:t>Julie Luu</a:t>
            </a:r>
            <a:r>
              <a:rPr lang="en-US" sz="1600" dirty="0">
                <a:latin typeface="Garamond" panose="02020404030301010803" pitchFamily="18" charset="0"/>
              </a:rPr>
              <a:t>, Science Instructor, Science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Garamond" panose="02020404030301010803" pitchFamily="18" charset="0"/>
              </a:rPr>
              <a:t>Krystal Martinez - </a:t>
            </a:r>
            <a:r>
              <a:rPr lang="en-US" sz="1600" dirty="0">
                <a:latin typeface="Garamond" panose="02020404030301010803" pitchFamily="18" charset="0"/>
              </a:rPr>
              <a:t>Division Assistant, Science &amp; Technology</a:t>
            </a:r>
          </a:p>
          <a:p>
            <a:pPr>
              <a:lnSpc>
                <a:spcPct val="150000"/>
              </a:lnSpc>
            </a:pPr>
            <a:r>
              <a:rPr lang="en-US" sz="1600" b="1" dirty="0" err="1">
                <a:latin typeface="Garamond" panose="02020404030301010803" pitchFamily="18" charset="0"/>
              </a:rPr>
              <a:t>Damany</a:t>
            </a:r>
            <a:r>
              <a:rPr lang="en-US" sz="1600" b="1" dirty="0">
                <a:latin typeface="Garamond" panose="02020404030301010803" pitchFamily="18" charset="0"/>
              </a:rPr>
              <a:t> Fisher - </a:t>
            </a:r>
            <a:r>
              <a:rPr lang="en-US" sz="1600" dirty="0">
                <a:latin typeface="Garamond" panose="02020404030301010803" pitchFamily="18" charset="0"/>
              </a:rPr>
              <a:t>Regional Director, Office of Instruction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Garamond" panose="02020404030301010803" pitchFamily="18" charset="0"/>
              </a:rPr>
              <a:t>Olivia Cortez-Figueroa </a:t>
            </a:r>
            <a:r>
              <a:rPr lang="en-US" sz="1600" dirty="0">
                <a:latin typeface="Garamond" panose="02020404030301010803" pitchFamily="18" charset="0"/>
              </a:rPr>
              <a:t>– Interim College Recruiter, Student Services</a:t>
            </a:r>
          </a:p>
        </p:txBody>
      </p:sp>
    </p:spTree>
    <p:extLst>
      <p:ext uri="{BB962C8B-B14F-4D97-AF65-F5344CB8AC3E}">
        <p14:creationId xmlns:p14="http://schemas.microsoft.com/office/powerpoint/2010/main" val="3631011714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68420B0-056F-4AF9-A981-CF35673B7397}"/>
              </a:ext>
            </a:extLst>
          </p:cNvPr>
          <p:cNvSpPr/>
          <p:nvPr/>
        </p:nvSpPr>
        <p:spPr>
          <a:xfrm rot="10800000">
            <a:off x="5635326" y="3905283"/>
            <a:ext cx="4054584" cy="605367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3704" y="298960"/>
            <a:ext cx="10515600" cy="5281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Cañada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College – 30 Years Service Awards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E309508-96F4-4FD8-975B-7940E5B41E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1" r="7464" b="2150"/>
          <a:stretch/>
        </p:blipFill>
        <p:spPr>
          <a:xfrm>
            <a:off x="1667460" y="1484719"/>
            <a:ext cx="41148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706A127-5D94-4F71-B4B9-A46D6E6F1079}"/>
              </a:ext>
            </a:extLst>
          </p:cNvPr>
          <p:cNvSpPr txBox="1">
            <a:spLocks/>
          </p:cNvSpPr>
          <p:nvPr/>
        </p:nvSpPr>
        <p:spPr>
          <a:xfrm>
            <a:off x="6314364" y="3961675"/>
            <a:ext cx="3853217" cy="702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6633"/>
                </a:solidFill>
                <a:latin typeface="Franklin Gothic Medium" panose="020B0603020102020204" pitchFamily="34" charset="0"/>
              </a:rPr>
              <a:t>Anne Nichols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314364" y="4732607"/>
            <a:ext cx="5510783" cy="162725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6633"/>
                </a:solidFill>
                <a:latin typeface="Adobe Garamond Pro" panose="02020502060506020403" pitchFamily="18" charset="0"/>
              </a:rPr>
              <a:t>Professor, Cooperative Education</a:t>
            </a:r>
          </a:p>
        </p:txBody>
      </p:sp>
    </p:spTree>
    <p:extLst>
      <p:ext uri="{BB962C8B-B14F-4D97-AF65-F5344CB8AC3E}">
        <p14:creationId xmlns:p14="http://schemas.microsoft.com/office/powerpoint/2010/main" val="363317712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4E309508-96F4-4FD8-975B-7940E5B41E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6" t="21531" r="14701" b="2519"/>
          <a:stretch/>
        </p:blipFill>
        <p:spPr>
          <a:xfrm>
            <a:off x="1667460" y="1482879"/>
            <a:ext cx="41148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Round Single Corner Rectangle 17"/>
          <p:cNvSpPr/>
          <p:nvPr/>
        </p:nvSpPr>
        <p:spPr>
          <a:xfrm>
            <a:off x="1626653" y="5026806"/>
            <a:ext cx="2797301" cy="605368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33704" y="323024"/>
            <a:ext cx="10515600" cy="528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Cañada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College – 25 Years Service Awards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26653" y="5795416"/>
            <a:ext cx="4196548" cy="162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6633"/>
                </a:solidFill>
                <a:latin typeface="Adobe Garamond Pro" panose="02020502060506020403" pitchFamily="18" charset="0"/>
              </a:rPr>
              <a:t>Accounting Technician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706A127-5D94-4F71-B4B9-A46D6E6F1079}"/>
              </a:ext>
            </a:extLst>
          </p:cNvPr>
          <p:cNvSpPr txBox="1">
            <a:spLocks/>
          </p:cNvSpPr>
          <p:nvPr/>
        </p:nvSpPr>
        <p:spPr>
          <a:xfrm>
            <a:off x="1846219" y="5074493"/>
            <a:ext cx="3953460" cy="519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6633"/>
                </a:solidFill>
                <a:latin typeface="Franklin Gothic Medium" panose="020B0603020102020204" pitchFamily="34" charset="0"/>
              </a:rPr>
              <a:t>Mario Peña</a:t>
            </a:r>
          </a:p>
        </p:txBody>
      </p:sp>
      <p:pic>
        <p:nvPicPr>
          <p:cNvPr id="19" name="Content Placeholder 6">
            <a:extLst>
              <a:ext uri="{FF2B5EF4-FFF2-40B4-BE49-F238E27FC236}">
                <a16:creationId xmlns:a16="http://schemas.microsoft.com/office/drawing/2014/main" id="{4E309508-96F4-4FD8-975B-7940E5B41E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2" t="6530" r="332" b="18470"/>
          <a:stretch/>
        </p:blipFill>
        <p:spPr>
          <a:xfrm>
            <a:off x="6390398" y="1500883"/>
            <a:ext cx="41148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Round Single Corner Rectangle 24"/>
          <p:cNvSpPr/>
          <p:nvPr/>
        </p:nvSpPr>
        <p:spPr>
          <a:xfrm>
            <a:off x="6417691" y="4979119"/>
            <a:ext cx="3108446" cy="605368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6417691" y="5747729"/>
            <a:ext cx="4196548" cy="162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6633"/>
                </a:solidFill>
                <a:latin typeface="Adobe Garamond Pro" panose="02020502060506020403" pitchFamily="18" charset="0"/>
              </a:rPr>
              <a:t>Custodian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706A127-5D94-4F71-B4B9-A46D6E6F1079}"/>
              </a:ext>
            </a:extLst>
          </p:cNvPr>
          <p:cNvSpPr txBox="1">
            <a:spLocks/>
          </p:cNvSpPr>
          <p:nvPr/>
        </p:nvSpPr>
        <p:spPr>
          <a:xfrm>
            <a:off x="6637257" y="5026806"/>
            <a:ext cx="3953460" cy="519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6633"/>
                </a:solidFill>
                <a:latin typeface="Franklin Gothic Medium" panose="020B0603020102020204" pitchFamily="34" charset="0"/>
              </a:rPr>
              <a:t>Joe Rodrigues</a:t>
            </a:r>
          </a:p>
        </p:txBody>
      </p:sp>
    </p:spTree>
    <p:extLst>
      <p:ext uri="{BB962C8B-B14F-4D97-AF65-F5344CB8AC3E}">
        <p14:creationId xmlns:p14="http://schemas.microsoft.com/office/powerpoint/2010/main" val="3603221655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33704" y="323024"/>
            <a:ext cx="10515600" cy="528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Cañada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College – 20 Years Service Awards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15" name="Content Placeholder 6">
            <a:extLst>
              <a:ext uri="{FF2B5EF4-FFF2-40B4-BE49-F238E27FC236}">
                <a16:creationId xmlns:a16="http://schemas.microsoft.com/office/drawing/2014/main" id="{4E309508-96F4-4FD8-975B-7940E5B41E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229" y="1711058"/>
            <a:ext cx="2446626" cy="2446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ound Single Corner Rectangle 4"/>
          <p:cNvSpPr/>
          <p:nvPr/>
        </p:nvSpPr>
        <p:spPr>
          <a:xfrm>
            <a:off x="403912" y="3819568"/>
            <a:ext cx="2473943" cy="359947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03912" y="4481298"/>
            <a:ext cx="2495233" cy="967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200" dirty="0">
                <a:solidFill>
                  <a:srgbClr val="006633"/>
                </a:solidFill>
                <a:latin typeface="Adobe Garamond Pro" panose="02020502060506020403" pitchFamily="18" charset="0"/>
              </a:rPr>
              <a:t>Dean, Humanities and Social Sciences</a:t>
            </a:r>
            <a:endParaRPr lang="en-US" sz="2200" dirty="0">
              <a:solidFill>
                <a:srgbClr val="006633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706A127-5D94-4F71-B4B9-A46D6E6F1079}"/>
              </a:ext>
            </a:extLst>
          </p:cNvPr>
          <p:cNvSpPr txBox="1">
            <a:spLocks/>
          </p:cNvSpPr>
          <p:nvPr/>
        </p:nvSpPr>
        <p:spPr>
          <a:xfrm>
            <a:off x="366852" y="3806977"/>
            <a:ext cx="2571596" cy="393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006633"/>
                </a:solidFill>
                <a:latin typeface="Franklin Gothic Medium" panose="020B0603020102020204" pitchFamily="34" charset="0"/>
              </a:rPr>
              <a:t>James Carranza</a:t>
            </a:r>
          </a:p>
        </p:txBody>
      </p:sp>
      <p:pic>
        <p:nvPicPr>
          <p:cNvPr id="16" name="Content Placeholder 6">
            <a:extLst>
              <a:ext uri="{FF2B5EF4-FFF2-40B4-BE49-F238E27FC236}">
                <a16:creationId xmlns:a16="http://schemas.microsoft.com/office/drawing/2014/main" id="{4E309508-96F4-4FD8-975B-7940E5B41E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3365583" y="1715633"/>
            <a:ext cx="2446625" cy="2446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ound Single Corner Rectangle 11"/>
          <p:cNvSpPr/>
          <p:nvPr/>
        </p:nvSpPr>
        <p:spPr>
          <a:xfrm>
            <a:off x="3382950" y="3793069"/>
            <a:ext cx="2472808" cy="359947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382950" y="4454799"/>
            <a:ext cx="2495232" cy="967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solidFill>
                  <a:srgbClr val="006633"/>
                </a:solidFill>
                <a:latin typeface="Adobe Garamond Pro" panose="02020502060506020403" pitchFamily="18" charset="0"/>
              </a:rPr>
              <a:t>Payroll Technician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706A127-5D94-4F71-B4B9-A46D6E6F1079}"/>
              </a:ext>
            </a:extLst>
          </p:cNvPr>
          <p:cNvSpPr txBox="1">
            <a:spLocks/>
          </p:cNvSpPr>
          <p:nvPr/>
        </p:nvSpPr>
        <p:spPr>
          <a:xfrm>
            <a:off x="3353372" y="3807776"/>
            <a:ext cx="2510824" cy="353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006633"/>
                </a:solidFill>
                <a:latin typeface="Franklin Gothic Medium" panose="020B0603020102020204" pitchFamily="34" charset="0"/>
              </a:rPr>
              <a:t>Christine Huynh</a:t>
            </a:r>
          </a:p>
        </p:txBody>
      </p:sp>
      <p:pic>
        <p:nvPicPr>
          <p:cNvPr id="20" name="Content Placeholder 6">
            <a:extLst>
              <a:ext uri="{FF2B5EF4-FFF2-40B4-BE49-F238E27FC236}">
                <a16:creationId xmlns:a16="http://schemas.microsoft.com/office/drawing/2014/main" id="{4E309508-96F4-4FD8-975B-7940E5B41E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" t="11422" r="10525" b="13087"/>
          <a:stretch/>
        </p:blipFill>
        <p:spPr>
          <a:xfrm>
            <a:off x="6355197" y="1700576"/>
            <a:ext cx="2446626" cy="2446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Round Single Corner Rectangle 20"/>
          <p:cNvSpPr/>
          <p:nvPr/>
        </p:nvSpPr>
        <p:spPr>
          <a:xfrm>
            <a:off x="6331275" y="3815319"/>
            <a:ext cx="2470548" cy="359947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6331275" y="4477048"/>
            <a:ext cx="2495233" cy="967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200" dirty="0">
                <a:solidFill>
                  <a:srgbClr val="006633"/>
                </a:solidFill>
                <a:latin typeface="Adobe Garamond Pro" panose="02020502060506020403" pitchFamily="18" charset="0"/>
              </a:rPr>
              <a:t>Professor, Physics</a:t>
            </a:r>
            <a:endParaRPr lang="en-US" sz="2200" dirty="0">
              <a:solidFill>
                <a:srgbClr val="006633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706A127-5D94-4F71-B4B9-A46D6E6F1079}"/>
              </a:ext>
            </a:extLst>
          </p:cNvPr>
          <p:cNvSpPr txBox="1">
            <a:spLocks/>
          </p:cNvSpPr>
          <p:nvPr/>
        </p:nvSpPr>
        <p:spPr>
          <a:xfrm>
            <a:off x="6291331" y="3802728"/>
            <a:ext cx="2521191" cy="309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006633"/>
                </a:solidFill>
                <a:latin typeface="Franklin Gothic Medium" panose="020B0603020102020204" pitchFamily="34" charset="0"/>
              </a:rPr>
              <a:t>Martin </a:t>
            </a:r>
            <a:r>
              <a:rPr lang="en-US" sz="2400" dirty="0" err="1">
                <a:solidFill>
                  <a:srgbClr val="006633"/>
                </a:solidFill>
                <a:latin typeface="Franklin Gothic Medium" panose="020B0603020102020204" pitchFamily="34" charset="0"/>
              </a:rPr>
              <a:t>Partlan</a:t>
            </a:r>
            <a:endParaRPr lang="en-US" sz="2400" dirty="0">
              <a:solidFill>
                <a:srgbClr val="006633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25" name="Content Placeholder 6">
            <a:extLst>
              <a:ext uri="{FF2B5EF4-FFF2-40B4-BE49-F238E27FC236}">
                <a16:creationId xmlns:a16="http://schemas.microsoft.com/office/drawing/2014/main" id="{4E309508-96F4-4FD8-975B-7940E5B41E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1" t="6695" r="25501" b="6417"/>
          <a:stretch/>
        </p:blipFill>
        <p:spPr>
          <a:xfrm>
            <a:off x="9295730" y="1695507"/>
            <a:ext cx="2446626" cy="2446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Round Single Corner Rectangle 25"/>
          <p:cNvSpPr/>
          <p:nvPr/>
        </p:nvSpPr>
        <p:spPr>
          <a:xfrm>
            <a:off x="9311961" y="3798557"/>
            <a:ext cx="2430395" cy="359947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9311961" y="4446639"/>
            <a:ext cx="2430396" cy="96754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>
                <a:solidFill>
                  <a:srgbClr val="006633"/>
                </a:solidFill>
                <a:latin typeface="Adobe Garamond Pro" panose="02020502060506020403" pitchFamily="18" charset="0"/>
              </a:rPr>
              <a:t>Instructional Aid II, Computer Business Office Technology</a:t>
            </a:r>
            <a:endParaRPr lang="en-US" dirty="0">
              <a:solidFill>
                <a:srgbClr val="006633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A706A127-5D94-4F71-B4B9-A46D6E6F1079}"/>
              </a:ext>
            </a:extLst>
          </p:cNvPr>
          <p:cNvSpPr txBox="1">
            <a:spLocks/>
          </p:cNvSpPr>
          <p:nvPr/>
        </p:nvSpPr>
        <p:spPr>
          <a:xfrm>
            <a:off x="9257023" y="3785968"/>
            <a:ext cx="2536184" cy="387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006633"/>
                </a:solidFill>
                <a:latin typeface="Franklin Gothic Medium" panose="020B0603020102020204" pitchFamily="34" charset="0"/>
              </a:rPr>
              <a:t>Charlene </a:t>
            </a:r>
            <a:r>
              <a:rPr lang="en-US" sz="2400" dirty="0" err="1">
                <a:solidFill>
                  <a:srgbClr val="006633"/>
                </a:solidFill>
                <a:latin typeface="Franklin Gothic Medium" panose="020B0603020102020204" pitchFamily="34" charset="0"/>
              </a:rPr>
              <a:t>Suda</a:t>
            </a:r>
            <a:endParaRPr lang="en-US" sz="2400" dirty="0">
              <a:solidFill>
                <a:srgbClr val="006633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279079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8420B0-056F-4AF9-A981-CF35673B7397}"/>
              </a:ext>
            </a:extLst>
          </p:cNvPr>
          <p:cNvSpPr/>
          <p:nvPr/>
        </p:nvSpPr>
        <p:spPr>
          <a:xfrm rot="10800000">
            <a:off x="5635326" y="3905283"/>
            <a:ext cx="4054584" cy="605367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33704" y="298960"/>
            <a:ext cx="10515600" cy="5281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Cañada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College – 10 Years Service Awards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706A127-5D94-4F71-B4B9-A46D6E6F1079}"/>
              </a:ext>
            </a:extLst>
          </p:cNvPr>
          <p:cNvSpPr txBox="1">
            <a:spLocks/>
          </p:cNvSpPr>
          <p:nvPr/>
        </p:nvSpPr>
        <p:spPr>
          <a:xfrm>
            <a:off x="6314364" y="3961675"/>
            <a:ext cx="3853217" cy="702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6633"/>
                </a:solidFill>
                <a:latin typeface="Franklin Gothic Medium" panose="020B0603020102020204" pitchFamily="34" charset="0"/>
              </a:rPr>
              <a:t>James </a:t>
            </a:r>
            <a:r>
              <a:rPr lang="en-US" sz="3200" dirty="0" err="1">
                <a:solidFill>
                  <a:srgbClr val="006633"/>
                </a:solidFill>
                <a:latin typeface="Franklin Gothic Medium" panose="020B0603020102020204" pitchFamily="34" charset="0"/>
              </a:rPr>
              <a:t>Khazar</a:t>
            </a:r>
            <a:endParaRPr lang="en-US" sz="3200" dirty="0">
              <a:solidFill>
                <a:srgbClr val="006633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314365" y="4732607"/>
            <a:ext cx="4477961" cy="93426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6633"/>
                </a:solidFill>
                <a:latin typeface="Adobe Garamond Pro" panose="02020502060506020403" pitchFamily="18" charset="0"/>
              </a:rPr>
              <a:t>Assistant Professor, Digital Art and Animation</a:t>
            </a:r>
          </a:p>
        </p:txBody>
      </p: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4E309508-96F4-4FD8-975B-7940E5B41E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/>
        </p:blipFill>
        <p:spPr>
          <a:xfrm>
            <a:off x="1676182" y="1480384"/>
            <a:ext cx="41148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04134410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29" y="1330542"/>
            <a:ext cx="4636219" cy="231220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52" y="3762103"/>
            <a:ext cx="3876260" cy="290340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33704" y="336538"/>
            <a:ext cx="10515600" cy="52810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Cañada College – Leadership Retreat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481153" y="1775043"/>
            <a:ext cx="6239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dobe Garamond Pro" panose="02020502060506020403" pitchFamily="18" charset="0"/>
              </a:rPr>
              <a:t>50+ student, faculty, classified staff leaders and administrators came together for two days last week for our 2</a:t>
            </a:r>
            <a:r>
              <a:rPr lang="en-US" sz="2400" baseline="30000" dirty="0">
                <a:solidFill>
                  <a:schemeClr val="accent6">
                    <a:lumMod val="50000"/>
                  </a:schemeClr>
                </a:solidFill>
                <a:latin typeface="Adobe Garamond Pro" panose="02020502060506020403" pitchFamily="18" charset="0"/>
              </a:rPr>
              <a:t>nd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dobe Garamond Pro" panose="02020502060506020403" pitchFamily="18" charset="0"/>
              </a:rPr>
              <a:t> annual Leadership Retreat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81058" y="4244311"/>
            <a:ext cx="76417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dobe Garamond Pro" panose="02020502060506020403" pitchFamily="18" charset="0"/>
              </a:rPr>
              <a:t>Developed a draft Anti-Racist Framework for the College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dobe Garamond Pro" panose="02020502060506020403" pitchFamily="18" charset="0"/>
              </a:rPr>
              <a:t>Refined our top 6 strategic priorities for 2020-21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dobe Garamond Pro" panose="02020502060506020403" pitchFamily="18" charset="0"/>
              </a:rPr>
              <a:t>Join a discussion on these topics at 12:30 today!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dobe Garamond Pro" panose="02020502060506020403" pitchFamily="18" charset="0"/>
              </a:rPr>
              <a:t>See more information at: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dobe Garamond Pro" panose="020205020605060204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https://canadacollege.edu/prie/canada-collaborates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dobe Garamond Pro" panose="020205020605060204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.php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dobe Garamond Pro" panose="020205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639374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B34DE776FEDB4BA5D2FF499C693655" ma:contentTypeVersion="12" ma:contentTypeDescription="Create a new document." ma:contentTypeScope="" ma:versionID="79bbb8f5806d0e870e17ffeb6550a4af">
  <xsd:schema xmlns:xsd="http://www.w3.org/2001/XMLSchema" xmlns:xs="http://www.w3.org/2001/XMLSchema" xmlns:p="http://schemas.microsoft.com/office/2006/metadata/properties" xmlns:ns3="b7d2e593-fa04-4a17-a8f2-9decb15f0645" xmlns:ns4="c59f465e-1917-4551-9a19-ee402f9a9f36" targetNamespace="http://schemas.microsoft.com/office/2006/metadata/properties" ma:root="true" ma:fieldsID="e62bcf5f282c4662bdec302df24638b3" ns3:_="" ns4:_="">
    <xsd:import namespace="b7d2e593-fa04-4a17-a8f2-9decb15f0645"/>
    <xsd:import namespace="c59f465e-1917-4551-9a19-ee402f9a9f3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d2e593-fa04-4a17-a8f2-9decb15f064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9f465e-1917-4551-9a19-ee402f9a9f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804A7C-F948-478D-988D-EFCC8E4498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d2e593-fa04-4a17-a8f2-9decb15f0645"/>
    <ds:schemaRef ds:uri="c59f465e-1917-4551-9a19-ee402f9a9f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B9C772-FC6E-4958-A064-C4AE627176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06D582-4EAA-406E-9E27-DA4D00578D61}">
  <ds:schemaRefs>
    <ds:schemaRef ds:uri="http://purl.org/dc/terms/"/>
    <ds:schemaRef ds:uri="c59f465e-1917-4551-9a19-ee402f9a9f36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b7d2e593-fa04-4a17-a8f2-9decb15f064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5232</TotalTime>
  <Words>632</Words>
  <Application>Microsoft Office PowerPoint</Application>
  <PresentationFormat>Widescreen</PresentationFormat>
  <Paragraphs>128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Adobe Garamond Pro</vt:lpstr>
      <vt:lpstr>Arial</vt:lpstr>
      <vt:lpstr>Calibri</vt:lpstr>
      <vt:lpstr>Calibri Light</vt:lpstr>
      <vt:lpstr>Franklin Gothic Book</vt:lpstr>
      <vt:lpstr>Franklin Gothic Medium</vt:lpstr>
      <vt:lpstr>Garamond</vt:lpstr>
      <vt:lpstr>Times New Roman</vt:lpstr>
      <vt:lpstr>Office Theme</vt:lpstr>
      <vt:lpstr>PowerPoint Presentation</vt:lpstr>
      <vt:lpstr>President’s Welcome</vt:lpstr>
      <vt:lpstr>PowerPoint Presentation</vt:lpstr>
      <vt:lpstr>Welcome New Faculty &amp; Staff</vt:lpstr>
      <vt:lpstr>Cañada College – 30 Years Service Awards</vt:lpstr>
      <vt:lpstr>PowerPoint Presentation</vt:lpstr>
      <vt:lpstr>PowerPoint Presentation</vt:lpstr>
      <vt:lpstr>Cañada College – 10 Years Service Awards</vt:lpstr>
      <vt:lpstr>PowerPoint Presentation</vt:lpstr>
      <vt:lpstr>Keynote Speaker</vt:lpstr>
      <vt:lpstr>PowerPoint Presentation</vt:lpstr>
      <vt:lpstr>PowerPoint Presentation</vt:lpstr>
    </vt:vector>
  </TitlesOfParts>
  <Company>SMCCD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Rodriguez, Megan</dc:creator>
  <cp:lastModifiedBy>Reed, David</cp:lastModifiedBy>
  <cp:revision>185</cp:revision>
  <cp:lastPrinted>2016-06-13T15:20:29Z</cp:lastPrinted>
  <dcterms:created xsi:type="dcterms:W3CDTF">2015-08-26T22:52:00Z</dcterms:created>
  <dcterms:modified xsi:type="dcterms:W3CDTF">2020-08-18T06:34:17Z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0x010100C7B34DE776FEDB4BA5D2FF499C693655</vt:lpwstr>
  </property>
</Properties>
</file>